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28"/>
  </p:notesMasterIdLst>
  <p:handoutMasterIdLst>
    <p:handoutMasterId r:id="rId29"/>
  </p:handoutMasterIdLst>
  <p:sldIdLst>
    <p:sldId id="256" r:id="rId6"/>
    <p:sldId id="512" r:id="rId7"/>
    <p:sldId id="513" r:id="rId8"/>
    <p:sldId id="514" r:id="rId9"/>
    <p:sldId id="515" r:id="rId10"/>
    <p:sldId id="454" r:id="rId11"/>
    <p:sldId id="455" r:id="rId12"/>
    <p:sldId id="453" r:id="rId13"/>
    <p:sldId id="457" r:id="rId14"/>
    <p:sldId id="451" r:id="rId15"/>
    <p:sldId id="501" r:id="rId16"/>
    <p:sldId id="456" r:id="rId17"/>
    <p:sldId id="306" r:id="rId18"/>
    <p:sldId id="495" r:id="rId19"/>
    <p:sldId id="360" r:id="rId20"/>
    <p:sldId id="459" r:id="rId21"/>
    <p:sldId id="462" r:id="rId22"/>
    <p:sldId id="369" r:id="rId23"/>
    <p:sldId id="502" r:id="rId24"/>
    <p:sldId id="507" r:id="rId25"/>
    <p:sldId id="510" r:id="rId26"/>
    <p:sldId id="511" r:id="rId27"/>
  </p:sldIdLst>
  <p:sldSz cx="9144000" cy="6858000" type="screen4x3"/>
  <p:notesSz cx="7315200" cy="9601200"/>
  <p:embeddedFontLst>
    <p:embeddedFont>
      <p:font typeface="Euclid Symbol" panose="020B0604020202020204"/>
      <p:regular r:id="rId30"/>
      <p:bold r:id="rId31"/>
      <p:italic r:id="rId32"/>
      <p:boldItalic r:id="rId33"/>
    </p:embeddedFont>
    <p:embeddedFont>
      <p:font typeface="Baskerville Old Face" panose="02020602080505020303" pitchFamily="18" charset="0"/>
      <p:regular r:id="rId34"/>
    </p:embeddedFont>
    <p:embeddedFont>
      <p:font typeface="Calibri" panose="020F0502020204030204" pitchFamily="34" charset="0"/>
      <p:regular r:id="rId35"/>
      <p:bold r:id="rId36"/>
      <p:italic r:id="rId37"/>
      <p:boldItalic r:id="rId38"/>
    </p:embeddedFont>
    <p:embeddedFont>
      <p:font typeface="Century Gothic" panose="020B0502020202020204" pitchFamily="34" charset="0"/>
      <p:regular r:id="rId39"/>
      <p:bold r:id="rId40"/>
      <p:italic r:id="rId41"/>
      <p:boldItalic r:id="rId42"/>
    </p:embeddedFont>
    <p:embeddedFont>
      <p:font typeface="Candara" panose="020E0502030303020204" pitchFamily="34" charset="0"/>
      <p:regular r:id="rId43"/>
      <p:bold r:id="rId44"/>
      <p:italic r:id="rId45"/>
      <p:boldItalic r:id="rId46"/>
    </p:embeddedFont>
    <p:embeddedFont>
      <p:font typeface="Cambria Math" panose="02040503050406030204" pitchFamily="18" charset="0"/>
      <p:regular r:id="rId4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89" d="100"/>
          <a:sy n="89" d="100"/>
        </p:scale>
        <p:origin x="118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a:t>
            </a:fld>
            <a:endParaRPr lang="en-US"/>
          </a:p>
        </p:txBody>
      </p:sp>
    </p:spTree>
    <p:extLst>
      <p:ext uri="{BB962C8B-B14F-4D97-AF65-F5344CB8AC3E}">
        <p14:creationId xmlns:p14="http://schemas.microsoft.com/office/powerpoint/2010/main" val="407325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13</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14</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15</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16</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17</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19</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oleObject" Target="../embeddings/oleObject3.bin"/><Relationship Id="rId3" Type="http://schemas.openxmlformats.org/officeDocument/2006/relationships/tags" Target="../tags/tag3.xml"/><Relationship Id="rId7" Type="http://schemas.openxmlformats.org/officeDocument/2006/relationships/image" Target="../media/image9.png"/><Relationship Id="rId12" Type="http://schemas.openxmlformats.org/officeDocument/2006/relationships/image" Target="../media/image22.png"/><Relationship Id="rId17"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image" Target="../media/image12.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5.xml"/><Relationship Id="rId15" Type="http://schemas.openxmlformats.org/officeDocument/2006/relationships/image" Target="../media/image11.png"/><Relationship Id="rId4" Type="http://schemas.openxmlformats.org/officeDocument/2006/relationships/tags" Target="../tags/tag4.xml"/><Relationship Id="rId14" Type="http://schemas.openxmlformats.org/officeDocument/2006/relationships/image" Target="../media/image7.wmf"/></Relationships>
</file>

<file path=ppt/slides/_rels/slide11.xml.rels><?xml version="1.0" encoding="UTF-8" standalone="yes"?>
<Relationships xmlns="http://schemas.openxmlformats.org/package/2006/relationships"><Relationship Id="rId13" Type="http://schemas.openxmlformats.org/officeDocument/2006/relationships/image" Target="../media/image13.png"/><Relationship Id="rId3" Type="http://schemas.openxmlformats.org/officeDocument/2006/relationships/image" Target="../media/image14.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hyperlink" Target="../Polls/FCM.pptx#-1,7,MajorMinorDrain"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3.xml"/><Relationship Id="rId7" Type="http://schemas.openxmlformats.org/officeDocument/2006/relationships/image" Target="../media/image20.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notesSlide" Target="../notesSlides/notesSlide4.xml"/><Relationship Id="rId4"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25.png"/><Relationship Id="rId3" Type="http://schemas.openxmlformats.org/officeDocument/2006/relationships/tags" Target="../tags/tag16.xml"/><Relationship Id="rId7" Type="http://schemas.openxmlformats.org/officeDocument/2006/relationships/notesSlide" Target="../notesSlides/notesSlide5.xml"/><Relationship Id="rId12" Type="http://schemas.openxmlformats.org/officeDocument/2006/relationships/image" Target="../media/image2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9.xml"/><Relationship Id="rId11" Type="http://schemas.openxmlformats.org/officeDocument/2006/relationships/image" Target="../media/image19.png"/><Relationship Id="rId5" Type="http://schemas.openxmlformats.org/officeDocument/2006/relationships/tags" Target="../tags/tag18.xml"/><Relationship Id="rId10" Type="http://schemas.openxmlformats.org/officeDocument/2006/relationships/image" Target="../media/image23.png"/><Relationship Id="rId4" Type="http://schemas.openxmlformats.org/officeDocument/2006/relationships/tags" Target="../tags/tag17.xml"/><Relationship Id="rId9" Type="http://schemas.openxmlformats.org/officeDocument/2006/relationships/image" Target="../media/image6.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19.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tags" Target="../tags/tag22.xml"/><Relationship Id="rId7" Type="http://schemas.openxmlformats.org/officeDocument/2006/relationships/notesSlide" Target="../notesSlides/notesSlide7.xml"/><Relationship Id="rId12" Type="http://schemas.openxmlformats.org/officeDocument/2006/relationships/image" Target="../media/image2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19.xml"/><Relationship Id="rId11" Type="http://schemas.openxmlformats.org/officeDocument/2006/relationships/image" Target="../media/image28.png"/><Relationship Id="rId5" Type="http://schemas.openxmlformats.org/officeDocument/2006/relationships/tags" Target="../tags/tag24.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3.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31.png"/><Relationship Id="rId4" Type="http://schemas.openxmlformats.org/officeDocument/2006/relationships/tags" Target="../tags/tag28.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2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2.xml"/><Relationship Id="rId7" Type="http://schemas.openxmlformats.org/officeDocument/2006/relationships/image" Target="../media/image3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1.xml"/><Relationship Id="rId11" Type="http://schemas.openxmlformats.org/officeDocument/2006/relationships/hyperlink" Target="https://github.com/AguaClara/CEE4540_Master/blob/master/AguaClara%20Water%20Treatment%20Plant%20Design/Chapter%201_Fluids%20Review/Summary_Sheet_Fluid_Review.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35.png"/><Relationship Id="rId4" Type="http://schemas.openxmlformats.org/officeDocument/2006/relationships/tags" Target="../tags/tag33.xm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6.xml"/><Relationship Id="rId7" Type="http://schemas.openxmlformats.org/officeDocument/2006/relationships/image" Target="../media/image8.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smtClean="0"/>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smtClean="0"/>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31"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
        <p:nvSpPr>
          <p:cNvPr id="8" name="Oval 7">
            <a:extLst>
              <a:ext uri="{FF2B5EF4-FFF2-40B4-BE49-F238E27FC236}">
                <a16:creationId xmlns:a16="http://schemas.microsoft.com/office/drawing/2014/main" id="{B7866E9C-B873-4E9E-BF76-CEE111075A3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5462125"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a:t>
            </a:r>
            <a:endParaRPr lang="en-US" dirty="0"/>
          </a:p>
        </p:txBody>
      </p:sp>
      <p:sp>
        <p:nvSpPr>
          <p:cNvPr id="4" name="Content Placeholder 3"/>
          <p:cNvSpPr>
            <a:spLocks noGrp="1"/>
          </p:cNvSpPr>
          <p:nvPr>
            <p:ph idx="1"/>
          </p:nvPr>
        </p:nvSpPr>
        <p:spPr/>
        <p:txBody>
          <a:bodyPr/>
          <a:lstStyle/>
          <a:p>
            <a:r>
              <a:rPr lang="en-US" dirty="0" smtClean="0"/>
              <a:t>We will use smart use of physics and </a:t>
            </a:r>
            <a:r>
              <a:rPr lang="en-US" dirty="0"/>
              <a:t>fluids </a:t>
            </a:r>
            <a:r>
              <a:rPr lang="en-US" dirty="0" smtClean="0"/>
              <a:t>to create elegant designs</a:t>
            </a:r>
          </a:p>
          <a:p>
            <a:r>
              <a:rPr lang="en-US" dirty="0" smtClean="0"/>
              <a:t>Computer controlled flows and water levels in water treatment plants are </a:t>
            </a:r>
          </a:p>
          <a:p>
            <a:pPr lvl="1"/>
            <a:r>
              <a:rPr lang="en-US" dirty="0" smtClean="0"/>
              <a:t>the lazy approach to design </a:t>
            </a:r>
          </a:p>
          <a:p>
            <a:pPr lvl="1"/>
            <a:r>
              <a:rPr lang="en-US" dirty="0" smtClean="0"/>
              <a:t>Prone to failures (not a resilient design approach)</a:t>
            </a:r>
          </a:p>
          <a:p>
            <a:r>
              <a:rPr lang="en-US" dirty="0" smtClean="0"/>
              <a:t>Example of flow distribution/control for filters</a:t>
            </a:r>
          </a:p>
        </p:txBody>
      </p:sp>
    </p:spTree>
    <p:extLst>
      <p:ext uri="{BB962C8B-B14F-4D97-AF65-F5344CB8AC3E}">
        <p14:creationId xmlns:p14="http://schemas.microsoft.com/office/powerpoint/2010/main" val="32473961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make water flow up through a tank (by gravity)?</a:t>
            </a:r>
            <a:endParaRPr lang="en-US" dirty="0"/>
          </a:p>
        </p:txBody>
      </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extLst>
      <p:ext uri="{BB962C8B-B14F-4D97-AF65-F5344CB8AC3E}">
        <p14:creationId xmlns:p14="http://schemas.microsoft.com/office/powerpoint/2010/main" val="136082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83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extLst>
      <p:ext uri="{BB962C8B-B14F-4D97-AF65-F5344CB8AC3E}">
        <p14:creationId xmlns:p14="http://schemas.microsoft.com/office/powerpoint/2010/main" val="39322374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97"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9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122903</TotalTime>
  <Words>1047</Words>
  <Application>Microsoft Office PowerPoint</Application>
  <PresentationFormat>On-screen Show (4:3)</PresentationFormat>
  <Paragraphs>171</Paragraphs>
  <Slides>22</Slides>
  <Notes>11</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22</vt:i4>
      </vt:variant>
    </vt:vector>
  </HeadingPairs>
  <TitlesOfParts>
    <vt:vector size="37" baseType="lpstr">
      <vt:lpstr>Euclid Symbol</vt:lpstr>
      <vt:lpstr>Baskerville Old Face</vt:lpstr>
      <vt:lpstr>Times New Roman</vt:lpstr>
      <vt:lpstr>Calibri</vt:lpstr>
      <vt:lpstr>Century Gothic</vt:lpstr>
      <vt:lpstr>Candara</vt:lpstr>
      <vt:lpstr>Arial</vt:lpstr>
      <vt:lpstr>Wingdings</vt:lpstr>
      <vt:lpstr>Cambria Math</vt:lpstr>
      <vt:lpstr>Lecture 4540 2016</vt:lpstr>
      <vt:lpstr>1_Lecture 4540 2016</vt:lpstr>
      <vt:lpstr>Lecture 4540 2017</vt:lpstr>
      <vt:lpstr>2_Lecture 4540 2016</vt:lpstr>
      <vt:lpstr>3_Lecture 4540 2016</vt:lpstr>
      <vt:lpstr>Equation</vt:lpstr>
      <vt:lpstr>Fluids Review</vt:lpstr>
      <vt:lpstr>Motivation</vt:lpstr>
      <vt:lpstr>PowerPoint Presentation</vt:lpstr>
      <vt:lpstr>PowerPoint Presentation</vt:lpstr>
      <vt:lpstr>Failure to design for the Operator</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Which points are `in` and `out` for finding the Minor Loss coefficient?</vt:lpstr>
      <vt:lpstr>Three forms of Minor Loss equation</vt:lpstr>
      <vt:lpstr>Elevation difference = head loss trick</vt:lpstr>
      <vt:lpstr>Elevation difference = head loss trick</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1762</cp:revision>
  <cp:lastPrinted>2017-09-05T11:56:51Z</cp:lastPrinted>
  <dcterms:created xsi:type="dcterms:W3CDTF">2004-08-17T19:01:02Z</dcterms:created>
  <dcterms:modified xsi:type="dcterms:W3CDTF">2018-12-14T11:52:07Z</dcterms:modified>
</cp:coreProperties>
</file>